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53" r:id="rId4"/>
    <p:sldId id="545" r:id="rId5"/>
    <p:sldId id="490" r:id="rId6"/>
    <p:sldId id="510" r:id="rId7"/>
    <p:sldId id="511" r:id="rId8"/>
    <p:sldId id="550" r:id="rId9"/>
    <p:sldId id="551" r:id="rId10"/>
    <p:sldId id="552" r:id="rId11"/>
    <p:sldId id="546" r:id="rId12"/>
    <p:sldId id="555" r:id="rId13"/>
    <p:sldId id="556" r:id="rId14"/>
    <p:sldId id="554" r:id="rId15"/>
    <p:sldId id="514"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9154" cy="5909310"/>
          </a:xfrm>
          <a:prstGeom prst="rect">
            <a:avLst/>
          </a:prstGeom>
          <a:noFill/>
        </p:spPr>
        <p:txBody>
          <a:bodyPr wrap="square" rtlCol="0">
            <a:spAutoFit/>
          </a:bodyPr>
          <a:lstStyle/>
          <a:p>
            <a:r>
              <a:rPr lang="en-US" dirty="0"/>
              <a:t>4 Easy Steps to Create a Model</a:t>
            </a:r>
          </a:p>
          <a:p>
            <a:endParaRPr lang="en-US" dirty="0"/>
          </a:p>
          <a:p>
            <a:r>
              <a:rPr lang="en-US" b="1" dirty="0"/>
              <a:t>Step 1</a:t>
            </a:r>
            <a:r>
              <a:rPr lang="en-US" dirty="0"/>
              <a:t>: Create a brand-new object of the Model</a:t>
            </a:r>
          </a:p>
          <a:p>
            <a:pPr marL="285750" indent="-285750">
              <a:buFont typeface="Arial" panose="020B0604020202020204" pitchFamily="34" charset="0"/>
              <a:buChar char="•"/>
            </a:pPr>
            <a:r>
              <a:rPr lang="en-US" b="1" dirty="0"/>
              <a:t>To Create JSON Model - var oModel = new </a:t>
            </a:r>
            <a:r>
              <a:rPr lang="en-US" b="1" dirty="0" err="1"/>
              <a:t>sap.ui.model.json.JSONModel</a:t>
            </a:r>
            <a:r>
              <a:rPr lang="en-US" b="1" dirty="0"/>
              <a:t>()</a:t>
            </a:r>
          </a:p>
          <a:p>
            <a:pPr marL="285750" indent="-285750">
              <a:buFont typeface="Arial" panose="020B0604020202020204" pitchFamily="34" charset="0"/>
              <a:buChar char="•"/>
            </a:pPr>
            <a:r>
              <a:rPr lang="en-US" dirty="0"/>
              <a:t>To create XML model – var oModel = new </a:t>
            </a:r>
            <a:r>
              <a:rPr lang="en-US" dirty="0" err="1"/>
              <a:t>sap.ui.model.xml.XMLModel</a:t>
            </a:r>
            <a:r>
              <a:rPr lang="en-US" dirty="0"/>
              <a:t>()</a:t>
            </a:r>
          </a:p>
          <a:p>
            <a:pPr marL="285750" indent="-285750">
              <a:buFont typeface="Arial" panose="020B0604020202020204" pitchFamily="34" charset="0"/>
              <a:buChar char="•"/>
            </a:pPr>
            <a:r>
              <a:rPr lang="en-US" dirty="0"/>
              <a:t>To create Resource model – var </a:t>
            </a:r>
            <a:r>
              <a:rPr lang="en-US" dirty="0" err="1"/>
              <a:t>oModel</a:t>
            </a:r>
            <a:r>
              <a:rPr lang="en-US" dirty="0"/>
              <a:t> = new sap.ui.model.resource.ResourceModel()</a:t>
            </a:r>
          </a:p>
          <a:p>
            <a:pPr marL="285750" indent="-285750">
              <a:buFont typeface="Arial" panose="020B0604020202020204" pitchFamily="34" charset="0"/>
              <a:buChar char="•"/>
            </a:pPr>
            <a:r>
              <a:rPr lang="en-US" dirty="0"/>
              <a:t>To create OData Model – var oModel = new </a:t>
            </a:r>
            <a:r>
              <a:rPr lang="en-US" sz="1800" dirty="0"/>
              <a:t>sap.ui.model.odata.v2.ODataModel()</a:t>
            </a:r>
          </a:p>
          <a:p>
            <a:pPr marL="285750" indent="-285750">
              <a:buFont typeface="Arial" panose="020B0604020202020204" pitchFamily="34" charset="0"/>
              <a:buChar char="•"/>
            </a:pPr>
            <a:endParaRPr lang="en-US" dirty="0"/>
          </a:p>
          <a:p>
            <a:r>
              <a:rPr lang="en-US" b="1" dirty="0"/>
              <a:t>Step 2</a:t>
            </a:r>
            <a:r>
              <a:rPr lang="en-US" dirty="0"/>
              <a:t>: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b="1" dirty="0"/>
              <a:t>Step 3</a:t>
            </a:r>
            <a:r>
              <a:rPr lang="en-US" dirty="0"/>
              <a:t>: Make the model aware to the application/view</a:t>
            </a:r>
          </a:p>
          <a:p>
            <a:pPr marL="742950" lvl="1" indent="-285750">
              <a:buFont typeface="Arial" panose="020B0604020202020204" pitchFamily="34" charset="0"/>
              <a:buChar char="•"/>
            </a:pPr>
            <a:r>
              <a:rPr lang="en-US" dirty="0"/>
              <a:t>sap.ui.getCore().setModel(</a:t>
            </a:r>
            <a:r>
              <a:rPr lang="en-US" dirty="0" err="1"/>
              <a:t>oModel</a:t>
            </a:r>
            <a:r>
              <a:rPr lang="en-US" dirty="0"/>
              <a:t>); </a:t>
            </a:r>
          </a:p>
          <a:p>
            <a:pPr marL="742950" lvl="1" indent="-285750">
              <a:buFont typeface="Arial" panose="020B0604020202020204" pitchFamily="34" charset="0"/>
              <a:buChar char="•"/>
            </a:pPr>
            <a:r>
              <a:rPr lang="en-US" dirty="0" err="1"/>
              <a:t>this.getView</a:t>
            </a:r>
            <a:r>
              <a:rPr lang="en-US" dirty="0"/>
              <a:t>().</a:t>
            </a:r>
            <a:r>
              <a:rPr lang="en-US" dirty="0" err="1"/>
              <a:t>setModel</a:t>
            </a:r>
            <a:r>
              <a:rPr lang="en-US" dirty="0"/>
              <a:t>(</a:t>
            </a:r>
            <a:r>
              <a:rPr lang="en-US" dirty="0" err="1"/>
              <a:t>oModel</a:t>
            </a:r>
            <a:r>
              <a:rPr lang="en-US" dirty="0"/>
              <a:t>);</a:t>
            </a:r>
          </a:p>
          <a:p>
            <a:pPr marL="742950" lvl="1" indent="-285750">
              <a:buFont typeface="Arial" panose="020B0604020202020204" pitchFamily="34" charset="0"/>
              <a:buChar char="•"/>
            </a:pPr>
            <a:r>
              <a:rPr lang="en-US" dirty="0"/>
              <a:t>this.getView().byId(“</a:t>
            </a:r>
            <a:r>
              <a:rPr lang="en-US" dirty="0" err="1"/>
              <a:t>controId</a:t>
            </a:r>
            <a:r>
              <a:rPr lang="en-US" dirty="0"/>
              <a:t>”).</a:t>
            </a:r>
            <a:r>
              <a:rPr lang="en-US" dirty="0" err="1"/>
              <a:t>setModel</a:t>
            </a:r>
            <a:r>
              <a:rPr lang="en-US" dirty="0"/>
              <a:t>(</a:t>
            </a:r>
            <a:r>
              <a:rPr lang="en-US" dirty="0" err="1"/>
              <a:t>oModel</a:t>
            </a:r>
            <a:r>
              <a:rPr lang="en-US" dirty="0"/>
              <a:t>);</a:t>
            </a:r>
          </a:p>
          <a:p>
            <a:pPr lvl="1"/>
            <a:endParaRPr lang="en-US" dirty="0"/>
          </a:p>
          <a:p>
            <a:r>
              <a:rPr lang="en-US" b="1" dirty="0"/>
              <a:t>Step 3</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a:p>
            <a:pPr lvl="1"/>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762586" y="1026215"/>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830918" y="2804753"/>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862806" y="4555962"/>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10264636" y="1958005"/>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10379349" y="372081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Data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8705850" y="2338713"/>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 of the model, this is called property binding. E.g., value property of Input control was connected to /emp/empId</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09915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t>models.</a:t>
            </a:r>
          </a:p>
          <a:p>
            <a:r>
              <a:rPr lang="en-US" dirty="0"/>
              <a:t>2. Inside models create a file name </a:t>
            </a:r>
            <a:r>
              <a:rPr lang="en-US" b="1" dirty="0"/>
              <a:t>model.js </a:t>
            </a:r>
            <a:r>
              <a:rPr lang="en-US" dirty="0"/>
              <a:t>and then create the function named </a:t>
            </a:r>
            <a:r>
              <a:rPr lang="en-US" b="1" dirty="0" err="1"/>
              <a:t>createJSONModel</a:t>
            </a:r>
            <a:r>
              <a:rPr lang="en-US" b="1" dirty="0"/>
              <a:t>: function(){}</a:t>
            </a:r>
          </a:p>
          <a:p>
            <a:r>
              <a:rPr lang="en-US" dirty="0"/>
              <a:t>3. Now create a folder inside the models named </a:t>
            </a:r>
            <a:r>
              <a:rPr lang="en-US" b="1" dirty="0" err="1"/>
              <a:t>mockdata</a:t>
            </a:r>
            <a:r>
              <a:rPr lang="en-US" dirty="0"/>
              <a:t> and then inside </a:t>
            </a:r>
            <a:r>
              <a:rPr lang="en-US" dirty="0" err="1"/>
              <a:t>mockdata</a:t>
            </a:r>
            <a:r>
              <a:rPr lang="en-US" dirty="0"/>
              <a:t> create a file named </a:t>
            </a:r>
            <a:r>
              <a:rPr lang="en-US" b="1" dirty="0" err="1"/>
              <a:t>mydata.json</a:t>
            </a:r>
            <a:endParaRPr lang="en-US" b="1" dirty="0"/>
          </a:p>
          <a:p>
            <a:r>
              <a:rPr lang="en-US" dirty="0"/>
              <a:t>4. Inside the </a:t>
            </a:r>
            <a:r>
              <a:rPr lang="en-US" dirty="0" err="1"/>
              <a:t>mydata.json</a:t>
            </a:r>
            <a:r>
              <a:rPr lang="en-US" dirty="0"/>
              <a:t> put the data </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spTree>
    <p:extLst>
      <p:ext uri="{BB962C8B-B14F-4D97-AF65-F5344CB8AC3E}">
        <p14:creationId xmlns:p14="http://schemas.microsoft.com/office/powerpoint/2010/main" val="247190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How the UI5 framework Works</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a:t>Binding Modes.</a:t>
            </a: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a:buClr>
                <a:schemeClr val="tx1"/>
              </a:buCl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B7787D8-9BC4-405D-AC09-46AE4E5F23A1}"/>
              </a:ext>
            </a:extLst>
          </p:cNvPr>
          <p:cNvPicPr>
            <a:picLocks noChangeAspect="1"/>
          </p:cNvPicPr>
          <p:nvPr/>
        </p:nvPicPr>
        <p:blipFill>
          <a:blip r:embed="rId3"/>
          <a:stretch>
            <a:fillRect/>
          </a:stretch>
        </p:blipFill>
        <p:spPr>
          <a:xfrm>
            <a:off x="5781676" y="779091"/>
            <a:ext cx="5599002" cy="4850184"/>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a:stCxn id="88" idx="0"/>
            <a:endCxn id="87" idx="2"/>
          </p:cNvCxnSpPr>
          <p:nvPr/>
        </p:nvCxnSpPr>
        <p:spPr>
          <a:xfrm rot="5400000" flipH="1" flipV="1">
            <a:off x="5105976" y="3406480"/>
            <a:ext cx="657225" cy="148115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356224" y="4770707"/>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a:stCxn id="77" idx="0"/>
            <a:endCxn id="87" idx="2"/>
          </p:cNvCxnSpPr>
          <p:nvPr/>
        </p:nvCxnSpPr>
        <p:spPr>
          <a:xfrm rot="16200000" flipV="1">
            <a:off x="6353170" y="3640442"/>
            <a:ext cx="952262" cy="130826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gd name="adj1" fmla="val 58801"/>
            </a:avLst>
          </a:prstGeom>
        </p:spPr>
        <p:style>
          <a:lnRef idx="3">
            <a:schemeClr val="accent1"/>
          </a:lnRef>
          <a:fillRef idx="0">
            <a:schemeClr val="accent1"/>
          </a:fillRef>
          <a:effectRef idx="2">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66800"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C09F3A-2300-42D9-8604-E512DB1DB494}"/>
              </a:ext>
            </a:extLst>
          </p:cNvPr>
          <p:cNvSpPr txBox="1"/>
          <p:nvPr/>
        </p:nvSpPr>
        <p:spPr>
          <a:xfrm>
            <a:off x="8461179" y="1914416"/>
            <a:ext cx="982696"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b="1" dirty="0"/>
              <a:t>Aggregation</a:t>
            </a:r>
          </a:p>
        </p:txBody>
      </p:sp>
      <p:sp>
        <p:nvSpPr>
          <p:cNvPr id="14" name="TextBox 13">
            <a:extLst>
              <a:ext uri="{FF2B5EF4-FFF2-40B4-BE49-F238E27FC236}">
                <a16:creationId xmlns:a16="http://schemas.microsoft.com/office/drawing/2014/main" id="{82C99AA5-24FE-4A8F-B442-A28554CC308C}"/>
              </a:ext>
            </a:extLst>
          </p:cNvPr>
          <p:cNvSpPr txBox="1"/>
          <p:nvPr/>
        </p:nvSpPr>
        <p:spPr>
          <a:xfrm>
            <a:off x="8534891" y="3367844"/>
            <a:ext cx="1088407" cy="276999"/>
          </a:xfrm>
          <a:prstGeom prst="rect">
            <a:avLst/>
          </a:prstGeom>
          <a:noFill/>
        </p:spPr>
        <p:txBody>
          <a:bodyPr wrap="square" rtlCol="0">
            <a:spAutoFit/>
          </a:bodyPr>
          <a:lstStyle/>
          <a:p>
            <a:r>
              <a:rPr lang="en-US" sz="1200" b="1" dirty="0"/>
              <a:t>Composition</a:t>
            </a:r>
          </a:p>
        </p:txBody>
      </p:sp>
    </p:spTree>
    <p:extLst>
      <p:ext uri="{BB962C8B-B14F-4D97-AF65-F5344CB8AC3E}">
        <p14:creationId xmlns:p14="http://schemas.microsoft.com/office/powerpoint/2010/main" val="38154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To use any control , first we have to </a:t>
            </a:r>
            <a:r>
              <a:rPr lang="en-US" b="1" dirty="0"/>
              <a:t>include controls’ parent class </a:t>
            </a:r>
            <a:r>
              <a:rPr lang="en-US" dirty="0"/>
              <a:t>into the view</a:t>
            </a:r>
          </a:p>
          <a:p>
            <a:r>
              <a:rPr lang="en-US" dirty="0"/>
              <a:t>      for example: To use the SimpleForm we have to include its parent class which</a:t>
            </a:r>
          </a:p>
          <a:p>
            <a:r>
              <a:rPr lang="en-US" dirty="0"/>
              <a:t>                              is </a:t>
            </a:r>
            <a:r>
              <a:rPr lang="en-US" b="1" dirty="0"/>
              <a:t>sap.ui.layout.form</a:t>
            </a:r>
          </a:p>
          <a:p>
            <a:endParaRPr lang="en-US" b="1" dirty="0"/>
          </a:p>
          <a:p>
            <a:endParaRPr lang="en-US" b="1" dirty="0"/>
          </a:p>
          <a:p>
            <a:endParaRPr lang="en-US" b="1" dirty="0"/>
          </a:p>
          <a:p>
            <a:endParaRPr lang="en-US" b="1" dirty="0"/>
          </a:p>
          <a:p>
            <a:pPr marL="285750" indent="-285750">
              <a:buFont typeface="Arial" panose="020B0604020202020204" pitchFamily="34" charset="0"/>
              <a:buChar char="•"/>
            </a:pPr>
            <a:r>
              <a:rPr lang="en-US" dirty="0"/>
              <a:t>The </a:t>
            </a:r>
            <a:r>
              <a:rPr lang="en-US" b="1" dirty="0"/>
              <a:t>namespace</a:t>
            </a:r>
            <a:r>
              <a:rPr lang="en-US" dirty="0"/>
              <a:t> have to given to the parent class </a:t>
            </a:r>
          </a:p>
          <a:p>
            <a:r>
              <a:rPr lang="en-US" dirty="0"/>
              <a:t>         </a:t>
            </a:r>
            <a:r>
              <a:rPr lang="en-US" dirty="0" err="1"/>
              <a:t>xmlns:</a:t>
            </a:r>
            <a:r>
              <a:rPr lang="en-US" dirty="0" err="1">
                <a:highlight>
                  <a:srgbClr val="FFFF00"/>
                </a:highlight>
              </a:rPr>
              <a:t>f</a:t>
            </a:r>
            <a:r>
              <a:rPr lang="en-US" dirty="0"/>
              <a:t>=“sap.ui.layout.form”</a:t>
            </a:r>
          </a:p>
          <a:p>
            <a:pPr marL="285750" indent="-285750">
              <a:buFont typeface="Arial" panose="020B0604020202020204" pitchFamily="34" charset="0"/>
              <a:buChar char="•"/>
            </a:pPr>
            <a:r>
              <a:rPr lang="en-US" dirty="0"/>
              <a:t>When we use the aggregation of any control </a:t>
            </a:r>
            <a:r>
              <a:rPr lang="en-US" b="1" dirty="0"/>
              <a:t>same namespace will follow by the </a:t>
            </a:r>
          </a:p>
          <a:p>
            <a:r>
              <a:rPr lang="en-US" b="1" dirty="0"/>
              <a:t>      the aggregation as parent.</a:t>
            </a:r>
          </a:p>
          <a:p>
            <a:pPr marL="285750" indent="-285750">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r>
              <a:rPr lang="en-US" b="1" dirty="0"/>
              <a:t>             </a:t>
            </a:r>
            <a:r>
              <a:rPr lang="en-US" dirty="0"/>
              <a:t>for example:</a:t>
            </a:r>
            <a:endParaRPr lang="en-US" b="1" dirty="0"/>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4429125" y="1383540"/>
            <a:ext cx="2428875" cy="1283460"/>
          </a:xfrm>
          <a:prstGeom prst="rect">
            <a:avLst/>
          </a:prstGeom>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2455419" y="4834044"/>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p:cNvCxnSpPr>
          <p:nvPr/>
        </p:nvCxnSpPr>
        <p:spPr>
          <a:xfrm flipH="1">
            <a:off x="4533900" y="5402707"/>
            <a:ext cx="1790700" cy="95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6238875" y="4894875"/>
            <a:ext cx="1984350" cy="1015663"/>
          </a:xfrm>
          <a:prstGeom prst="rect">
            <a:avLst/>
          </a:prstGeom>
          <a:noFill/>
        </p:spPr>
        <p:txBody>
          <a:bodyPr wrap="square" rtlCol="0">
            <a:spAutoFit/>
          </a:bodyPr>
          <a:lstStyle/>
          <a:p>
            <a:r>
              <a:rPr lang="en-US" sz="1200" dirty="0"/>
              <a:t>As the &lt;f:content&gt; extend the element class we can use the &lt;Label&gt; which is also child of element class inside the &lt;f:content&gt; </a:t>
            </a:r>
          </a:p>
        </p:txBody>
      </p:sp>
    </p:spTree>
    <p:extLst>
      <p:ext uri="{BB962C8B-B14F-4D97-AF65-F5344CB8AC3E}">
        <p14:creationId xmlns:p14="http://schemas.microsoft.com/office/powerpoint/2010/main" val="101635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16384</TotalTime>
  <Words>2197</Words>
  <Application>Microsoft Office PowerPoint</Application>
  <PresentationFormat>Widescreen</PresentationFormat>
  <Paragraphs>348</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751</cp:revision>
  <dcterms:created xsi:type="dcterms:W3CDTF">2016-07-10T03:33:26Z</dcterms:created>
  <dcterms:modified xsi:type="dcterms:W3CDTF">2022-02-22T11:21:38Z</dcterms:modified>
</cp:coreProperties>
</file>